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70" r:id="rId4"/>
    <p:sldId id="271" r:id="rId5"/>
    <p:sldId id="260" r:id="rId6"/>
    <p:sldId id="272" r:id="rId7"/>
    <p:sldId id="273" r:id="rId8"/>
    <p:sldId id="274" r:id="rId9"/>
    <p:sldId id="275" r:id="rId10"/>
    <p:sldId id="277" r:id="rId11"/>
    <p:sldId id="276" r:id="rId12"/>
  </p:sldIdLst>
  <p:sldSz cx="12192000" cy="6858000"/>
  <p:notesSz cx="6864350" cy="999648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emy Baucom" initials="JB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3914D-15FD-41C6-BE69-3C91BFCBB05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AD021-969B-4F3A-811D-E343B8A8C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541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1127A-728D-47B5-B49F-CB0F0F29183C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C7269-B390-4DDF-94AB-B820768C1B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11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1B1B1-30D5-4234-8C4C-62EEB214329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68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3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20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81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1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81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51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33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99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38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04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17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50BE-61B9-4511-9B88-320F5DF0E841}" type="datetimeFigureOut">
              <a:rPr lang="ru-RU" smtClean="0"/>
              <a:t>31.05.2018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63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jpeg"/><Relationship Id="rId5" Type="http://schemas.openxmlformats.org/officeDocument/2006/relationships/image" Target="../media/image67.png"/><Relationship Id="rId15" Type="http://schemas.openxmlformats.org/officeDocument/2006/relationships/image" Target="../media/image76.jpeg"/><Relationship Id="rId10" Type="http://schemas.openxmlformats.org/officeDocument/2006/relationships/image" Target="../media/image71.jpeg"/><Relationship Id="rId4" Type="http://schemas.openxmlformats.org/officeDocument/2006/relationships/image" Target="../media/image66.png"/><Relationship Id="rId9" Type="http://schemas.openxmlformats.org/officeDocument/2006/relationships/image" Target="../media/image4.jpeg"/><Relationship Id="rId14" Type="http://schemas.openxmlformats.org/officeDocument/2006/relationships/image" Target="../media/image7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ufa@termoros.com" TargetMode="External"/><Relationship Id="rId13" Type="http://schemas.openxmlformats.org/officeDocument/2006/relationships/hyperlink" Target="http://www.termoros.com/" TargetMode="External"/><Relationship Id="rId3" Type="http://schemas.openxmlformats.org/officeDocument/2006/relationships/hyperlink" Target="mailto:spb@termoros.com" TargetMode="External"/><Relationship Id="rId7" Type="http://schemas.openxmlformats.org/officeDocument/2006/relationships/hyperlink" Target="mailto:ekaterinburg@termoros.com" TargetMode="External"/><Relationship Id="rId12" Type="http://schemas.openxmlformats.org/officeDocument/2006/relationships/hyperlink" Target="mailto:info@termoro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krasnodar@termoros.com" TargetMode="External"/><Relationship Id="rId11" Type="http://schemas.openxmlformats.org/officeDocument/2006/relationships/hyperlink" Target="mailto:kavkaz@termoros.com" TargetMode="External"/><Relationship Id="rId5" Type="http://schemas.openxmlformats.org/officeDocument/2006/relationships/hyperlink" Target="mailto:kazan@termoros.com" TargetMode="External"/><Relationship Id="rId15" Type="http://schemas.openxmlformats.org/officeDocument/2006/relationships/image" Target="../media/image4.jpeg"/><Relationship Id="rId10" Type="http://schemas.openxmlformats.org/officeDocument/2006/relationships/hyperlink" Target="mailto:rostov@termoros.com" TargetMode="External"/><Relationship Id="rId4" Type="http://schemas.openxmlformats.org/officeDocument/2006/relationships/hyperlink" Target="http://www.termoros-spb.ru/" TargetMode="External"/><Relationship Id="rId9" Type="http://schemas.openxmlformats.org/officeDocument/2006/relationships/hyperlink" Target="mailto:novosibirsk@termoros.com" TargetMode="External"/><Relationship Id="rId14" Type="http://schemas.openxmlformats.org/officeDocument/2006/relationships/image" Target="../media/image7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wmf"/><Relationship Id="rId18" Type="http://schemas.openxmlformats.org/officeDocument/2006/relationships/image" Target="../media/image30.emf"/><Relationship Id="rId26" Type="http://schemas.openxmlformats.org/officeDocument/2006/relationships/image" Target="../media/image38.jpeg"/><Relationship Id="rId21" Type="http://schemas.openxmlformats.org/officeDocument/2006/relationships/image" Target="../media/image33.jpeg"/><Relationship Id="rId34" Type="http://schemas.openxmlformats.org/officeDocument/2006/relationships/image" Target="../media/image46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emf"/><Relationship Id="rId25" Type="http://schemas.openxmlformats.org/officeDocument/2006/relationships/image" Target="../media/image37.jpe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2" Type="http://schemas.openxmlformats.org/officeDocument/2006/relationships/image" Target="../media/image4.jpeg"/><Relationship Id="rId16" Type="http://schemas.openxmlformats.org/officeDocument/2006/relationships/image" Target="../media/image28.emf"/><Relationship Id="rId20" Type="http://schemas.openxmlformats.org/officeDocument/2006/relationships/image" Target="../media/image32.emf"/><Relationship Id="rId29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24" Type="http://schemas.openxmlformats.org/officeDocument/2006/relationships/image" Target="../media/image36.png"/><Relationship Id="rId32" Type="http://schemas.openxmlformats.org/officeDocument/2006/relationships/image" Target="../media/image44.jpeg"/><Relationship Id="rId37" Type="http://schemas.openxmlformats.org/officeDocument/2006/relationships/image" Target="../media/image49.pn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23" Type="http://schemas.openxmlformats.org/officeDocument/2006/relationships/image" Target="../media/image35.jpeg"/><Relationship Id="rId28" Type="http://schemas.openxmlformats.org/officeDocument/2006/relationships/image" Target="../media/image40.jpeg"/><Relationship Id="rId36" Type="http://schemas.openxmlformats.org/officeDocument/2006/relationships/image" Target="../media/image48.png"/><Relationship Id="rId10" Type="http://schemas.openxmlformats.org/officeDocument/2006/relationships/image" Target="../media/image22.jpeg"/><Relationship Id="rId19" Type="http://schemas.openxmlformats.org/officeDocument/2006/relationships/image" Target="../media/image31.emf"/><Relationship Id="rId31" Type="http://schemas.openxmlformats.org/officeDocument/2006/relationships/image" Target="../media/image43.jpeg"/><Relationship Id="rId4" Type="http://schemas.openxmlformats.org/officeDocument/2006/relationships/image" Target="../media/image16.jpeg"/><Relationship Id="rId9" Type="http://schemas.openxmlformats.org/officeDocument/2006/relationships/image" Target="../media/image21.tiff"/><Relationship Id="rId14" Type="http://schemas.openxmlformats.org/officeDocument/2006/relationships/image" Target="../media/image26.jpeg"/><Relationship Id="rId22" Type="http://schemas.openxmlformats.org/officeDocument/2006/relationships/image" Target="../media/image34.emf"/><Relationship Id="rId27" Type="http://schemas.openxmlformats.org/officeDocument/2006/relationships/image" Target="../media/image39.png"/><Relationship Id="rId30" Type="http://schemas.openxmlformats.org/officeDocument/2006/relationships/image" Target="../media/image42.jpeg"/><Relationship Id="rId35" Type="http://schemas.openxmlformats.org/officeDocument/2006/relationships/image" Target="../media/image47.jpeg"/><Relationship Id="rId8" Type="http://schemas.openxmlformats.org/officeDocument/2006/relationships/image" Target="../media/image20.png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51.emf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jpeg"/><Relationship Id="rId11" Type="http://schemas.openxmlformats.org/officeDocument/2006/relationships/image" Target="../media/image4.jpe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955211" y="3237471"/>
            <a:ext cx="6063415" cy="1560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b="1" dirty="0" err="1" smtClean="0"/>
              <a:t>TERMOROS</a:t>
            </a:r>
            <a:endParaRPr lang="en-US" sz="2400" b="1" dirty="0" smtClean="0"/>
          </a:p>
          <a:p>
            <a:pPr algn="l">
              <a:lnSpc>
                <a:spcPct val="100000"/>
              </a:lnSpc>
            </a:pPr>
            <a:r>
              <a:rPr lang="en-US" sz="2400" b="1" dirty="0" smtClean="0"/>
              <a:t>Group of Companies</a:t>
            </a:r>
            <a:endParaRPr lang="en-US" sz="2400" b="1" dirty="0"/>
          </a:p>
          <a:p>
            <a:pPr algn="l">
              <a:lnSpc>
                <a:spcPct val="100000"/>
              </a:lnSpc>
            </a:pPr>
            <a:endParaRPr lang="ru-RU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40590" y="5904235"/>
            <a:ext cx="15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Moscow</a:t>
            </a:r>
            <a:r>
              <a:rPr lang="ru-RU" smtClean="0"/>
              <a:t>, 201</a:t>
            </a:r>
            <a:r>
              <a:rPr lang="ru-RU" dirty="0"/>
              <a:t>8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767" y="0"/>
            <a:ext cx="672723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0" y="1600270"/>
            <a:ext cx="4130565" cy="109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63933" y="257366"/>
            <a:ext cx="8835193" cy="61517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Over </a:t>
            </a:r>
            <a:r>
              <a:rPr lang="ru-RU" sz="2800" dirty="0" smtClean="0"/>
              <a:t>10</a:t>
            </a:r>
            <a:r>
              <a:rPr lang="en-US" sz="2800" dirty="0" smtClean="0"/>
              <a:t>,</a:t>
            </a:r>
            <a:r>
              <a:rPr lang="ru-RU" sz="2800" dirty="0" smtClean="0"/>
              <a:t>000 </a:t>
            </a:r>
            <a:r>
              <a:rPr lang="en-US" sz="2800" dirty="0" smtClean="0"/>
              <a:t>construction projects</a:t>
            </a:r>
            <a:br>
              <a:rPr lang="en-US" sz="2800" dirty="0" smtClean="0"/>
            </a:br>
            <a:r>
              <a:rPr lang="en-US" sz="2800" dirty="0" smtClean="0"/>
              <a:t>using Termoros equipment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7" y="1370576"/>
            <a:ext cx="1439419" cy="1504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466703" y="2930521"/>
            <a:ext cx="183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Moscow</a:t>
            </a:r>
            <a:endParaRPr lang="ru-RU" sz="1400" dirty="0"/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Federation Tower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77" y="1370536"/>
            <a:ext cx="1708579" cy="150488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2523744" y="2930521"/>
            <a:ext cx="16432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Children's Paradise Central Department Store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879" y="1370536"/>
            <a:ext cx="1707575" cy="150488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4708515" y="2930521"/>
            <a:ext cx="13026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  <a:endParaRPr lang="ru-RU" sz="1400" dirty="0"/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State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Tretyakov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Gallery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947" y="1370536"/>
            <a:ext cx="1338814" cy="150616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6293950" y="2930521"/>
            <a:ext cx="164282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  <a:endParaRPr lang="ru-RU" sz="1400" dirty="0"/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TsUM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Central Department</a:t>
            </a:r>
            <a:b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Store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771" y="1370536"/>
            <a:ext cx="1539574" cy="151582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8044252" y="2930521"/>
            <a:ext cx="18495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Manezh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Central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Exhibition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Hall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0937" y="1370537"/>
            <a:ext cx="1478789" cy="150488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8" name="Прямоугольник 17"/>
          <p:cNvSpPr/>
          <p:nvPr/>
        </p:nvSpPr>
        <p:spPr>
          <a:xfrm>
            <a:off x="10010938" y="2930521"/>
            <a:ext cx="14787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World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Trade Center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338" y="4130619"/>
            <a:ext cx="1534327" cy="128291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22" name="Прямоугольник 21"/>
          <p:cNvSpPr/>
          <p:nvPr/>
        </p:nvSpPr>
        <p:spPr>
          <a:xfrm>
            <a:off x="194021" y="5557971"/>
            <a:ext cx="16409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The Bolshoi Theatre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871366" y="5557971"/>
            <a:ext cx="17857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Kaliningrad 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FIFA-Arena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873058" y="5557971"/>
            <a:ext cx="1394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Saint Petersburg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Lakhta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Center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5397772" y="5557971"/>
            <a:ext cx="1648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Kazan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Water Sport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s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Palace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7367134" y="5557971"/>
            <a:ext cx="1243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Grozny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Akhmat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-Arena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8793636" y="5557971"/>
            <a:ext cx="1666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Ekaterinburg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Hyatt Regency Hotel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0375542" y="5557971"/>
            <a:ext cx="1773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Khanty-</a:t>
            </a:r>
            <a:r>
              <a:rPr lang="en-US" sz="1400" dirty="0" err="1" smtClean="0">
                <a:latin typeface="Calibri" panose="020F0502020204030204" pitchFamily="34" charset="0"/>
              </a:rPr>
              <a:t>Mansiysk</a:t>
            </a:r>
            <a:endParaRPr lang="en-US" sz="1400" dirty="0" smtClean="0">
              <a:latin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Ice Arena</a:t>
            </a: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3774402" y="978078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  <p:pic>
        <p:nvPicPr>
          <p:cNvPr id="33" name="Picture 2" descr="gallery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r="30194" b="20873"/>
          <a:stretch/>
        </p:blipFill>
        <p:spPr bwMode="auto">
          <a:xfrm>
            <a:off x="1969908" y="4059314"/>
            <a:ext cx="165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galler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9" r="6041"/>
          <a:stretch/>
        </p:blipFill>
        <p:spPr bwMode="auto">
          <a:xfrm>
            <a:off x="3814151" y="4051978"/>
            <a:ext cx="1548000" cy="134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allery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80"/>
          <a:stretch/>
        </p:blipFill>
        <p:spPr bwMode="auto">
          <a:xfrm>
            <a:off x="5550394" y="4059313"/>
            <a:ext cx="1476000" cy="135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galler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4484"/>
          <a:stretch/>
        </p:blipFill>
        <p:spPr bwMode="auto">
          <a:xfrm>
            <a:off x="7214637" y="4059313"/>
            <a:ext cx="1548000" cy="136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gallery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91" r="32646"/>
          <a:stretch/>
        </p:blipFill>
        <p:spPr bwMode="auto">
          <a:xfrm>
            <a:off x="8784000" y="4049079"/>
            <a:ext cx="1548000" cy="134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gallery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2" r="12716"/>
          <a:stretch/>
        </p:blipFill>
        <p:spPr bwMode="auto">
          <a:xfrm>
            <a:off x="10520243" y="4014757"/>
            <a:ext cx="1476000" cy="137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3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3316129" y="405612"/>
            <a:ext cx="8835193" cy="615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Offices in Russia</a:t>
            </a:r>
            <a:endParaRPr lang="ru-RU" sz="2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101453" y="1486791"/>
            <a:ext cx="650709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cs typeface="Arial" panose="020B0604020202020204" pitchFamily="34" charset="0"/>
              </a:rPr>
              <a:t>Saint Petersburg</a:t>
            </a:r>
            <a:r>
              <a:rPr lang="ru-RU" sz="1400" dirty="0" smtClean="0">
                <a:cs typeface="Arial" panose="020B0604020202020204" pitchFamily="34" charset="0"/>
              </a:rPr>
              <a:t>: +7 </a:t>
            </a:r>
            <a:r>
              <a:rPr lang="ru-RU" sz="1400" dirty="0">
                <a:cs typeface="Arial" panose="020B0604020202020204" pitchFamily="34" charset="0"/>
              </a:rPr>
              <a:t>(812) </a:t>
            </a:r>
            <a:r>
              <a:rPr lang="ru-RU" sz="1400" dirty="0" smtClean="0">
                <a:cs typeface="Arial" panose="020B0604020202020204" pitchFamily="34" charset="0"/>
              </a:rPr>
              <a:t>703-00-02</a:t>
            </a:r>
          </a:p>
          <a:p>
            <a:r>
              <a:rPr lang="en-US" sz="1400" dirty="0" smtClean="0">
                <a:cs typeface="Arial" panose="020B0604020202020204" pitchFamily="34" charset="0"/>
                <a:hlinkClick r:id="rId3"/>
              </a:rPr>
              <a:t>spb@termoros.com</a:t>
            </a:r>
            <a:endParaRPr lang="ru-RU" sz="1400" dirty="0">
              <a:cs typeface="Arial" panose="020B0604020202020204" pitchFamily="34" charset="0"/>
            </a:endParaRPr>
          </a:p>
          <a:p>
            <a:r>
              <a:rPr lang="en-US" sz="1400" dirty="0" smtClean="0">
                <a:cs typeface="Arial" panose="020B0604020202020204" pitchFamily="34" charset="0"/>
                <a:hlinkClick r:id="rId4"/>
              </a:rPr>
              <a:t>termoros-spb.ru</a:t>
            </a:r>
            <a:r>
              <a:rPr lang="en-US" sz="1400" dirty="0" smtClean="0">
                <a:cs typeface="Arial" panose="020B0604020202020204" pitchFamily="34" charset="0"/>
              </a:rPr>
              <a:t> </a:t>
            </a:r>
          </a:p>
          <a:p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Kazan</a:t>
            </a:r>
            <a:r>
              <a:rPr lang="ru-RU" sz="1400" dirty="0" smtClean="0">
                <a:cs typeface="Arial" panose="020B0604020202020204" pitchFamily="34" charset="0"/>
              </a:rPr>
              <a:t>: +7 </a:t>
            </a:r>
            <a:r>
              <a:rPr lang="ru-RU" sz="1400" dirty="0">
                <a:cs typeface="Arial" panose="020B0604020202020204" pitchFamily="34" charset="0"/>
              </a:rPr>
              <a:t>(843) 567-19-91, 8</a:t>
            </a:r>
            <a:r>
              <a:rPr lang="ru-RU" sz="1400" dirty="0" smtClean="0">
                <a:cs typeface="Arial" panose="020B0604020202020204" pitchFamily="34" charset="0"/>
              </a:rPr>
              <a:t> </a:t>
            </a:r>
            <a:r>
              <a:rPr lang="ru-RU" sz="1400" dirty="0">
                <a:cs typeface="Arial" panose="020B0604020202020204" pitchFamily="34" charset="0"/>
              </a:rPr>
              <a:t>(800) </a:t>
            </a:r>
            <a:r>
              <a:rPr lang="ru-RU" sz="1400" dirty="0" smtClean="0">
                <a:cs typeface="Arial" panose="020B0604020202020204" pitchFamily="34" charset="0"/>
              </a:rPr>
              <a:t>550-33-45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5"/>
              </a:rPr>
              <a:t>kazan@termoros.com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Krasnodar</a:t>
            </a:r>
            <a:r>
              <a:rPr lang="ru-RU" sz="1400" dirty="0" smtClean="0">
                <a:cs typeface="Arial" panose="020B0604020202020204" pitchFamily="34" charset="0"/>
              </a:rPr>
              <a:t>: +7 </a:t>
            </a:r>
            <a:r>
              <a:rPr lang="ru-RU" sz="1400" dirty="0">
                <a:cs typeface="Arial" panose="020B0604020202020204" pitchFamily="34" charset="0"/>
              </a:rPr>
              <a:t>(861</a:t>
            </a:r>
            <a:r>
              <a:rPr lang="ru-RU" sz="1400">
                <a:cs typeface="Arial" panose="020B0604020202020204" pitchFamily="34" charset="0"/>
              </a:rPr>
              <a:t>) </a:t>
            </a:r>
            <a:r>
              <a:rPr lang="ru-RU" sz="1400" smtClean="0">
                <a:cs typeface="Arial" panose="020B0604020202020204" pitchFamily="34" charset="0"/>
              </a:rPr>
              <a:t>206-06-54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6"/>
              </a:rPr>
              <a:t>krasnodar@termoros.com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Ekaterinburg</a:t>
            </a:r>
            <a:r>
              <a:rPr lang="ru-RU" sz="1400" dirty="0" smtClean="0">
                <a:cs typeface="Arial" panose="020B0604020202020204" pitchFamily="34" charset="0"/>
              </a:rPr>
              <a:t>: +7 </a:t>
            </a:r>
            <a:r>
              <a:rPr lang="ru-RU" sz="1400" dirty="0">
                <a:cs typeface="Arial" panose="020B0604020202020204" pitchFamily="34" charset="0"/>
              </a:rPr>
              <a:t>(343) </a:t>
            </a:r>
            <a:r>
              <a:rPr lang="ru-RU" sz="1400" dirty="0" smtClean="0">
                <a:cs typeface="Arial" panose="020B0604020202020204" pitchFamily="34" charset="0"/>
              </a:rPr>
              <a:t>389-99-39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7"/>
              </a:rPr>
              <a:t>ekaterinburg@termoros.com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Ufa</a:t>
            </a:r>
            <a:r>
              <a:rPr lang="ru-RU" sz="1400" dirty="0" smtClean="0">
                <a:cs typeface="Arial" panose="020B0604020202020204" pitchFamily="34" charset="0"/>
              </a:rPr>
              <a:t>: +7 </a:t>
            </a:r>
            <a:r>
              <a:rPr lang="ru-RU" sz="1400" dirty="0">
                <a:cs typeface="Arial" panose="020B0604020202020204" pitchFamily="34" charset="0"/>
              </a:rPr>
              <a:t>(347) </a:t>
            </a:r>
            <a:r>
              <a:rPr lang="ru-RU" sz="1400" dirty="0" smtClean="0"/>
              <a:t>226-52-25</a:t>
            </a: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8"/>
              </a:rPr>
              <a:t>ufa@termoros.com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Novosibirsk</a:t>
            </a:r>
            <a:r>
              <a:rPr lang="ru-RU" sz="1400" dirty="0" smtClean="0">
                <a:cs typeface="Arial" panose="020B0604020202020204" pitchFamily="34" charset="0"/>
              </a:rPr>
              <a:t>: +</a:t>
            </a:r>
            <a:r>
              <a:rPr lang="ru-RU" sz="1400" dirty="0">
                <a:cs typeface="Arial" panose="020B0604020202020204" pitchFamily="34" charset="0"/>
              </a:rPr>
              <a:t>7 (383) </a:t>
            </a:r>
            <a:r>
              <a:rPr lang="ru-RU" sz="1400" dirty="0" smtClean="0">
                <a:cs typeface="Arial" panose="020B0604020202020204" pitchFamily="34" charset="0"/>
              </a:rPr>
              <a:t>328-00-86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9"/>
              </a:rPr>
              <a:t>novosibirsk@termoros.com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Rostov-on-Don</a:t>
            </a:r>
            <a:r>
              <a:rPr lang="ru-RU" sz="1400" dirty="0" smtClean="0">
                <a:cs typeface="Arial" panose="020B0604020202020204" pitchFamily="34" charset="0"/>
              </a:rPr>
              <a:t>: </a:t>
            </a:r>
            <a:r>
              <a:rPr lang="en-US" sz="1400" dirty="0" smtClean="0">
                <a:cs typeface="Arial" panose="020B0604020202020204" pitchFamily="34" charset="0"/>
              </a:rPr>
              <a:t>+</a:t>
            </a:r>
            <a:r>
              <a:rPr lang="ru-RU" sz="1400" dirty="0" smtClean="0">
                <a:cs typeface="Arial" panose="020B0604020202020204" pitchFamily="34" charset="0"/>
              </a:rPr>
              <a:t>7 </a:t>
            </a:r>
            <a:r>
              <a:rPr lang="ru-RU" sz="1400" dirty="0">
                <a:cs typeface="Arial" panose="020B0604020202020204" pitchFamily="34" charset="0"/>
              </a:rPr>
              <a:t>(863) </a:t>
            </a:r>
            <a:r>
              <a:rPr lang="ru-RU" sz="1400" dirty="0" smtClean="0">
                <a:cs typeface="Arial" panose="020B0604020202020204" pitchFamily="34" charset="0"/>
              </a:rPr>
              <a:t>203-77-60, 291-44-91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10"/>
              </a:rPr>
              <a:t>rostov@termoros.com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</a:rPr>
              <a:t>Pyatigorsk</a:t>
            </a:r>
            <a:r>
              <a:rPr lang="ru-RU" sz="1400" dirty="0" smtClean="0">
                <a:cs typeface="Arial" panose="020B0604020202020204" pitchFamily="34" charset="0"/>
              </a:rPr>
              <a:t>: +</a:t>
            </a:r>
            <a:r>
              <a:rPr lang="ru-RU" sz="1400" dirty="0">
                <a:cs typeface="Arial" panose="020B0604020202020204" pitchFamily="34" charset="0"/>
              </a:rPr>
              <a:t>7 (8793) </a:t>
            </a:r>
            <a:r>
              <a:rPr lang="ru-RU" sz="1400" dirty="0" smtClean="0">
                <a:cs typeface="Arial" panose="020B0604020202020204" pitchFamily="34" charset="0"/>
              </a:rPr>
              <a:t>38-93-96, 38-93-97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11"/>
              </a:rPr>
              <a:t>pyatigorsk@termoros.com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458382" y="968758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464598" y="148679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cs typeface="Arial" panose="020B0604020202020204" pitchFamily="34" charset="0"/>
              </a:rPr>
              <a:t>Head office</a:t>
            </a:r>
            <a:endParaRPr lang="ru-RU" sz="1400" b="1" dirty="0" smtClean="0">
              <a:cs typeface="Arial" panose="020B0604020202020204" pitchFamily="34" charset="0"/>
            </a:endParaRPr>
          </a:p>
          <a:p>
            <a:r>
              <a:rPr lang="en-US" sz="1400" dirty="0">
                <a:cs typeface="Arial" panose="020B0604020202020204" pitchFamily="34" charset="0"/>
              </a:rPr>
              <a:t>55 Architect </a:t>
            </a:r>
            <a:r>
              <a:rPr lang="en-US" sz="1400" dirty="0" err="1">
                <a:cs typeface="Arial" panose="020B0604020202020204" pitchFamily="34" charset="0"/>
              </a:rPr>
              <a:t>Vlasova</a:t>
            </a:r>
            <a:r>
              <a:rPr lang="en-US" sz="1400" dirty="0">
                <a:cs typeface="Arial" panose="020B0604020202020204" pitchFamily="34" charset="0"/>
              </a:rPr>
              <a:t> St., Moscow, Russia</a:t>
            </a:r>
            <a:r>
              <a:rPr lang="ru-RU" sz="1400" dirty="0">
                <a:cs typeface="Arial" panose="020B0604020202020204" pitchFamily="34" charset="0"/>
              </a:rPr>
              <a:t> </a:t>
            </a:r>
            <a:endParaRPr lang="en-US" sz="1400" dirty="0">
              <a:cs typeface="Arial" panose="020B0604020202020204" pitchFamily="34" charset="0"/>
            </a:endParaRPr>
          </a:p>
          <a:p>
            <a:r>
              <a:rPr lang="en-US" sz="1400" dirty="0">
                <a:cs typeface="Arial" panose="020B0604020202020204" pitchFamily="34" charset="0"/>
              </a:rPr>
              <a:t>Metro station: "</a:t>
            </a:r>
            <a:r>
              <a:rPr lang="en-US" sz="1400" dirty="0" err="1">
                <a:cs typeface="Arial" panose="020B0604020202020204" pitchFamily="34" charset="0"/>
              </a:rPr>
              <a:t>Novye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cs typeface="Arial" panose="020B0604020202020204" pitchFamily="34" charset="0"/>
              </a:rPr>
              <a:t>Cheryomushki</a:t>
            </a:r>
            <a:r>
              <a:rPr lang="en-US" sz="1400" dirty="0" smtClean="0">
                <a:cs typeface="Arial" panose="020B0604020202020204" pitchFamily="34" charset="0"/>
              </a:rPr>
              <a:t>“</a:t>
            </a:r>
          </a:p>
          <a:p>
            <a:endParaRPr lang="en-US" sz="1400" dirty="0">
              <a:cs typeface="Arial" panose="020B0604020202020204" pitchFamily="34" charset="0"/>
            </a:endParaRPr>
          </a:p>
          <a:p>
            <a:r>
              <a:rPr lang="ru-RU" sz="1400" dirty="0" smtClean="0">
                <a:cs typeface="Arial" panose="020B0604020202020204" pitchFamily="34" charset="0"/>
              </a:rPr>
              <a:t>+ </a:t>
            </a:r>
            <a:r>
              <a:rPr lang="ru-RU" sz="1400" dirty="0">
                <a:cs typeface="Arial" panose="020B0604020202020204" pitchFamily="34" charset="0"/>
              </a:rPr>
              <a:t>7 (499) 500-00-01</a:t>
            </a:r>
            <a:endParaRPr lang="en-US" sz="1400" dirty="0">
              <a:cs typeface="Arial" panose="020B0604020202020204" pitchFamily="34" charset="0"/>
            </a:endParaRPr>
          </a:p>
          <a:p>
            <a:r>
              <a:rPr lang="ru-RU" sz="1400" dirty="0" smtClean="0">
                <a:cs typeface="Arial" panose="020B0604020202020204" pitchFamily="34" charset="0"/>
              </a:rPr>
              <a:t>   8 (800) 550-33-45</a:t>
            </a:r>
            <a:endParaRPr lang="en-US" sz="1400" dirty="0" smtClean="0"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1400" b="1" dirty="0" smtClean="0">
                <a:solidFill>
                  <a:srgbClr val="203864"/>
                </a:solidFill>
                <a:cs typeface="Arial" panose="020B0604020202020204" pitchFamily="34" charset="0"/>
                <a:hlinkClick r:id="rId12"/>
              </a:rPr>
              <a:t>info@termoros.com</a:t>
            </a:r>
            <a:endParaRPr lang="en-US" sz="1400" b="1" dirty="0">
              <a:solidFill>
                <a:srgbClr val="203864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203864"/>
                </a:solidFill>
                <a:cs typeface="Arial" panose="020B0604020202020204" pitchFamily="34" charset="0"/>
                <a:hlinkClick r:id="rId13"/>
              </a:rPr>
              <a:t>termoros.com</a:t>
            </a:r>
            <a:endParaRPr lang="ru-RU" sz="1400" dirty="0"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1" y="3946649"/>
            <a:ext cx="2660081" cy="266008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3" y="36460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3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err="1" smtClean="0"/>
              <a:t>Termoros</a:t>
            </a:r>
            <a:r>
              <a:rPr lang="en-US" sz="2800" dirty="0" smtClean="0"/>
              <a:t> Group </a:t>
            </a:r>
            <a:endParaRPr lang="ru-RU" sz="2800" dirty="0"/>
          </a:p>
        </p:txBody>
      </p:sp>
      <p:pic>
        <p:nvPicPr>
          <p:cNvPr id="2050" name="Picture 2" descr="Как на нас влияет энергия успеха Благинвес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978" y="1182107"/>
            <a:ext cx="4919210" cy="522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3303850" y="1085919"/>
            <a:ext cx="1295530" cy="5415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365268" y="6220473"/>
            <a:ext cx="3863868" cy="695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489184" y="1090267"/>
            <a:ext cx="3863868" cy="248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365268" y="1335848"/>
            <a:ext cx="365268" cy="5039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577911" y="1137950"/>
            <a:ext cx="7862514" cy="527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More than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20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years of success </a:t>
            </a:r>
            <a:r>
              <a:rPr lang="en-US" dirty="0"/>
              <a:t>in </a:t>
            </a:r>
            <a:r>
              <a:rPr lang="en-US" dirty="0" smtClean="0"/>
              <a:t>engineering </a:t>
            </a:r>
            <a:r>
              <a:rPr lang="en-US" dirty="0"/>
              <a:t>systems </a:t>
            </a:r>
            <a:r>
              <a:rPr lang="en-US" dirty="0" smtClean="0"/>
              <a:t>for </a:t>
            </a:r>
            <a:r>
              <a:rPr lang="en-US" dirty="0"/>
              <a:t>buildings and </a:t>
            </a:r>
            <a:r>
              <a:rPr lang="en-US" dirty="0" smtClean="0"/>
              <a:t>construction projects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More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than</a:t>
            </a:r>
            <a:r>
              <a:rPr lang="ru-RU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6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00</a:t>
            </a:r>
            <a:r>
              <a:rPr lang="ru-RU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employees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with highly professional skills</a:t>
            </a:r>
            <a:endParaRPr lang="ru-RU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More than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50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brands 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in the product portfolio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Strong, exclusive brands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/>
              <a:t>Proprietary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Termoros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brands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Leading brands of European manufacturers</a:t>
            </a:r>
            <a:endParaRPr lang="ru-RU" b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More than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15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thousand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SKUs in 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the product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portfolio </a:t>
            </a:r>
            <a:endParaRPr lang="en-US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More than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6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thousand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loyal customers</a:t>
            </a:r>
            <a:endParaRPr lang="ru-RU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Many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years of </a:t>
            </a:r>
            <a:r>
              <a:rPr lang="en-US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experience in operating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equipment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on 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iconic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objects in Russia and other countries</a:t>
            </a:r>
            <a:endParaRPr lang="ru-RU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 smtClean="0"/>
              <a:t>Termoros</a:t>
            </a:r>
            <a:r>
              <a:rPr lang="en-US" sz="2800" dirty="0" smtClean="0"/>
              <a:t> Group 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106735" y="1890584"/>
            <a:ext cx="721205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“We have deep professional knowledge and confidence in the quality of our products based on the extensive application of our equipment in a wide range of environments: from laboratory tests to installation and after-sales services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Termoros</a:t>
            </a:r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Group of Companies contributes towards the realization of energy efficient programs by implementing and promoting advanced technologies in the engineering systems of buildings and construction projects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The modern </a:t>
            </a:r>
            <a:r>
              <a:rPr lang="en-US" i="1" dirty="0">
                <a:ea typeface="Times New Roman" panose="02020603050405020304" pitchFamily="18" charset="0"/>
                <a:cs typeface="Arial" panose="020B0604020202020204" pitchFamily="34" charset="0"/>
              </a:rPr>
              <a:t>and ecological engineering equipment </a:t>
            </a:r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offered by our company increases the aesthetic qualities and comfort of living space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”</a:t>
            </a:r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/>
            <a:r>
              <a:rPr lang="en-US" dirty="0"/>
              <a:t>Ashot Danielian</a:t>
            </a:r>
            <a:endParaRPr lang="ru-RU" dirty="0"/>
          </a:p>
          <a:p>
            <a:pPr algn="r"/>
            <a:r>
              <a:rPr lang="en-US" dirty="0" err="1" smtClean="0"/>
              <a:t>Termoros</a:t>
            </a:r>
            <a:r>
              <a:rPr lang="en-US" dirty="0" smtClean="0"/>
              <a:t> </a:t>
            </a:r>
            <a:r>
              <a:rPr lang="en-US" dirty="0"/>
              <a:t>Group </a:t>
            </a:r>
            <a:r>
              <a:rPr lang="en-US" dirty="0" smtClean="0"/>
              <a:t>President</a:t>
            </a:r>
            <a:endParaRPr lang="ru-RU" i="1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7" y="1890584"/>
            <a:ext cx="3194666" cy="385239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4" y="865922"/>
            <a:ext cx="6404966" cy="5953569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594905" y="272087"/>
            <a:ext cx="8835193" cy="615178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Termoros</a:t>
            </a:r>
            <a:r>
              <a:rPr lang="en-US" sz="2800" dirty="0"/>
              <a:t> </a:t>
            </a:r>
            <a:r>
              <a:rPr lang="en-US" sz="2800" dirty="0" smtClean="0"/>
              <a:t>locations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119253" y="1885501"/>
            <a:ext cx="470262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Offices in </a:t>
            </a: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countries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Russia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Armenia and Ukraine</a:t>
            </a:r>
            <a:endParaRPr lang="ru-RU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9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offices in Russia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Moscow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Saint Petersburg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Kazan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Krasnodar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Ekaterinburg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Ufa, Novosibirsk, Rostov-on-Don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and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Pyatigorsk</a:t>
            </a:r>
            <a:endParaRPr lang="ru-RU" sz="16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Warehouses in 11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cities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Moscow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Saint Petersburg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Kazan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Krasnodar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Ekaterinburg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Ufa, Novosibirsk,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Rostov-on-Don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Pyatigorsk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Yerevan and Kiev</a:t>
            </a:r>
            <a:endParaRPr lang="ru-RU" sz="16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More than </a:t>
            </a: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400 </a:t>
            </a:r>
            <a:r>
              <a:rPr lang="en-US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service centers </a:t>
            </a:r>
            <a:r>
              <a:rPr lang="en-US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with spare parts warehouses in </a:t>
            </a: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220 </a:t>
            </a:r>
            <a:r>
              <a:rPr lang="en-US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cities of Russia</a:t>
            </a:r>
            <a:endParaRPr lang="ru-RU" sz="1600" b="1" dirty="0" smtClean="0">
              <a:solidFill>
                <a:srgbClr val="C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b="1" dirty="0" smtClean="0">
              <a:solidFill>
                <a:srgbClr val="C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Company-owned </a:t>
            </a:r>
            <a:r>
              <a:rPr lang="en-US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retail stores in </a:t>
            </a:r>
            <a:r>
              <a:rPr lang="en-US" sz="1600" b="1" dirty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cities</a:t>
            </a:r>
            <a:r>
              <a:rPr lang="ru-RU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Moscow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Saint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Petersburg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Pyatigorsk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Erevan and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Kiev</a:t>
            </a:r>
            <a:endParaRPr lang="ru-RU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/>
        </p:nvGrpSpPr>
        <p:grpSpPr>
          <a:xfrm>
            <a:off x="-109581" y="913798"/>
            <a:ext cx="12022442" cy="3049667"/>
            <a:chOff x="-109581" y="913798"/>
            <a:chExt cx="12022442" cy="3049667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462013" y="1395672"/>
              <a:ext cx="11184555" cy="3272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5057" y="1363222"/>
              <a:ext cx="1867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Production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80024" y="1363222"/>
              <a:ext cx="1920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Wholesale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3301" y="1353598"/>
              <a:ext cx="1920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Engineering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06728" y="1363222"/>
              <a:ext cx="2458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Retail stores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24784" y="1372847"/>
              <a:ext cx="28880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After-sales service support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pic>
          <p:nvPicPr>
            <p:cNvPr id="3076" name="Picture 4" descr="Теплотехника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13129"/>
              <a:ext cx="2453208" cy="1631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Оптовая торговля - Интернет магазин постельного бель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900" y="1803503"/>
              <a:ext cx="2191771" cy="1698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Прямоугольник 16"/>
            <p:cNvSpPr/>
            <p:nvPr/>
          </p:nvSpPr>
          <p:spPr>
            <a:xfrm>
              <a:off x="-109581" y="913798"/>
              <a:ext cx="566035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6363" y="1803503"/>
              <a:ext cx="2145061" cy="1639758"/>
            </a:xfrm>
            <a:prstGeom prst="rect">
              <a:avLst/>
            </a:prstGeom>
          </p:spPr>
        </p:pic>
        <p:pic>
          <p:nvPicPr>
            <p:cNvPr id="3080" name="Picture 8" descr="Специалисты нашей компании осуществляют гарантийный и постгарантийный - Строительство / ремонт / уборка в Алматы на Sl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1219" y="1813128"/>
              <a:ext cx="2305726" cy="166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Прямоугольник 22"/>
            <p:cNvSpPr/>
            <p:nvPr/>
          </p:nvSpPr>
          <p:spPr>
            <a:xfrm>
              <a:off x="2452717" y="1129575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732315" y="1281975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6964675" y="981987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9225699" y="1306282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515483" y="3612472"/>
            <a:ext cx="2166503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Wholesale of </a:t>
            </a:r>
            <a:r>
              <a:rPr lang="en-US" sz="1500" dirty="0"/>
              <a:t>modern and high-tech </a:t>
            </a:r>
            <a:r>
              <a:rPr lang="en-US" sz="1500" dirty="0" smtClean="0"/>
              <a:t>engineering equipment from Russia, European and Asia producers.</a:t>
            </a:r>
            <a:endParaRPr lang="ru-RU" sz="1500" dirty="0" smtClean="0"/>
          </a:p>
          <a:p>
            <a:endParaRPr lang="ru-RU" sz="800" dirty="0" smtClean="0"/>
          </a:p>
          <a:p>
            <a:endParaRPr lang="en-US" sz="1500" dirty="0" smtClean="0"/>
          </a:p>
          <a:p>
            <a:r>
              <a:rPr lang="en-US" sz="1500" dirty="0" smtClean="0"/>
              <a:t>Testing of all </a:t>
            </a:r>
            <a:r>
              <a:rPr lang="en-US" sz="1500" dirty="0"/>
              <a:t>equipment </a:t>
            </a:r>
            <a:r>
              <a:rPr lang="en-US" sz="1500" dirty="0" smtClean="0"/>
              <a:t> is conducted in </a:t>
            </a:r>
            <a:r>
              <a:rPr lang="en-US" sz="1500" dirty="0"/>
              <a:t>specialized </a:t>
            </a:r>
            <a:r>
              <a:rPr lang="en-US" sz="1500" dirty="0" smtClean="0"/>
              <a:t>laboratories on production sites as well as in </a:t>
            </a:r>
            <a:r>
              <a:rPr lang="en-US" sz="1500" dirty="0" err="1" smtClean="0"/>
              <a:t>Termoros</a:t>
            </a:r>
            <a:r>
              <a:rPr lang="en-US" sz="1500" dirty="0" smtClean="0"/>
              <a:t> laboratories.</a:t>
            </a:r>
          </a:p>
          <a:p>
            <a:r>
              <a:rPr lang="ru-RU" sz="1500" dirty="0" smtClean="0"/>
              <a:t> </a:t>
            </a:r>
            <a:endParaRPr lang="ru-RU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4797620" y="3612472"/>
            <a:ext cx="219176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Engineering projects from start to finish: from </a:t>
            </a:r>
            <a:r>
              <a:rPr lang="en-US" sz="1500" dirty="0"/>
              <a:t>design to after-sales </a:t>
            </a:r>
            <a:r>
              <a:rPr lang="en-US" sz="1500" dirty="0" smtClean="0"/>
              <a:t>service.</a:t>
            </a:r>
          </a:p>
          <a:p>
            <a:endParaRPr lang="en-US" sz="1500" dirty="0" smtClean="0"/>
          </a:p>
          <a:p>
            <a:endParaRPr lang="en-US" sz="800" dirty="0" smtClean="0"/>
          </a:p>
          <a:p>
            <a:endParaRPr lang="en-US" sz="800" dirty="0"/>
          </a:p>
          <a:p>
            <a:endParaRPr lang="ru-RU" sz="800" dirty="0" smtClean="0"/>
          </a:p>
          <a:p>
            <a:r>
              <a:rPr lang="en-US" sz="1500" dirty="0" smtClean="0"/>
              <a:t>Extensive experience working on </a:t>
            </a:r>
            <a:r>
              <a:rPr lang="en-US" sz="1500" dirty="0"/>
              <a:t>iconic objects - from </a:t>
            </a:r>
            <a:r>
              <a:rPr lang="en-US" sz="1500" dirty="0" smtClean="0"/>
              <a:t>private houses </a:t>
            </a:r>
            <a:r>
              <a:rPr lang="en-US" sz="1500" dirty="0"/>
              <a:t>to skyscrapers.</a:t>
            </a:r>
            <a:r>
              <a:rPr lang="ru-RU" sz="1500" dirty="0" smtClean="0"/>
              <a:t> </a:t>
            </a:r>
            <a:endParaRPr lang="ru-RU" sz="1500" dirty="0"/>
          </a:p>
        </p:txBody>
      </p:sp>
      <p:sp>
        <p:nvSpPr>
          <p:cNvPr id="30" name="TextBox 29"/>
          <p:cNvSpPr txBox="1"/>
          <p:nvPr/>
        </p:nvSpPr>
        <p:spPr>
          <a:xfrm>
            <a:off x="7037942" y="3612472"/>
            <a:ext cx="2064121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Company-owned </a:t>
            </a:r>
            <a:r>
              <a:rPr lang="en-US" sz="1500" dirty="0"/>
              <a:t>retail </a:t>
            </a:r>
            <a:r>
              <a:rPr lang="en-US" sz="1500" dirty="0" smtClean="0"/>
              <a:t>stores </a:t>
            </a:r>
            <a:r>
              <a:rPr lang="en-US" sz="1500" dirty="0"/>
              <a:t>in 3 </a:t>
            </a:r>
            <a:r>
              <a:rPr lang="en-US" sz="1500" dirty="0" smtClean="0"/>
              <a:t>Russian cities </a:t>
            </a:r>
            <a:r>
              <a:rPr lang="en-US" sz="1500" dirty="0"/>
              <a:t>of </a:t>
            </a:r>
            <a:r>
              <a:rPr lang="en-US" sz="1500" dirty="0" smtClean="0"/>
              <a:t>Russia</a:t>
            </a:r>
            <a:r>
              <a:rPr lang="en-US" sz="1500" dirty="0"/>
              <a:t> with a loyal customer base including distinguished designers and installation teams</a:t>
            </a:r>
            <a:r>
              <a:rPr lang="en-US" sz="1500" dirty="0" smtClean="0"/>
              <a:t>.</a:t>
            </a:r>
            <a:endParaRPr lang="en-US" sz="1500" dirty="0"/>
          </a:p>
          <a:p>
            <a:endParaRPr lang="ru-RU" sz="800" dirty="0" smtClean="0"/>
          </a:p>
          <a:p>
            <a:r>
              <a:rPr lang="en-US" sz="1500" dirty="0" smtClean="0"/>
              <a:t>A range of professional and </a:t>
            </a:r>
            <a:r>
              <a:rPr lang="en-US" sz="1500" dirty="0"/>
              <a:t>qualified </a:t>
            </a:r>
            <a:r>
              <a:rPr lang="en-US" sz="1500" dirty="0" smtClean="0"/>
              <a:t>consultants who have up to 15 years of experience</a:t>
            </a:r>
            <a:endParaRPr lang="ru-RU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9241685" y="3612472"/>
            <a:ext cx="24279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All types of after-sales service support</a:t>
            </a:r>
            <a:r>
              <a:rPr lang="ru-RU" sz="1500" dirty="0" smtClean="0"/>
              <a:t>. </a:t>
            </a:r>
            <a:r>
              <a:rPr lang="en-US" sz="1500" dirty="0" smtClean="0"/>
              <a:t>More </a:t>
            </a:r>
            <a:r>
              <a:rPr lang="en-US" sz="1500" dirty="0"/>
              <a:t>than 30 engineers in </a:t>
            </a:r>
            <a:r>
              <a:rPr lang="en-US" sz="1500" dirty="0" smtClean="0"/>
              <a:t>the </a:t>
            </a:r>
            <a:r>
              <a:rPr lang="en-US" sz="1500" dirty="0"/>
              <a:t>after-sales service department.</a:t>
            </a:r>
            <a:endParaRPr lang="en-US" sz="1500" dirty="0" smtClean="0"/>
          </a:p>
          <a:p>
            <a:endParaRPr lang="ru-RU" sz="1500" dirty="0" smtClean="0"/>
          </a:p>
          <a:p>
            <a:endParaRPr lang="ru-RU" sz="800" dirty="0" smtClean="0"/>
          </a:p>
          <a:p>
            <a:r>
              <a:rPr lang="en-US" sz="1500" dirty="0" smtClean="0"/>
              <a:t>At </a:t>
            </a:r>
            <a:r>
              <a:rPr lang="en-US" sz="1500" dirty="0"/>
              <a:t>the service </a:t>
            </a:r>
            <a:r>
              <a:rPr lang="en-US" sz="1500" dirty="0" smtClean="0"/>
              <a:t>centers, commitments are fulfilled within </a:t>
            </a:r>
            <a:r>
              <a:rPr lang="en-US" sz="1500" dirty="0"/>
              <a:t>24 </a:t>
            </a:r>
            <a:r>
              <a:rPr lang="en-US" sz="1500" dirty="0" smtClean="0"/>
              <a:t>hours.</a:t>
            </a: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 flipH="1" flipV="1">
            <a:off x="4778919" y="3639170"/>
            <a:ext cx="10366" cy="2958256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63" y="1813128"/>
            <a:ext cx="2099936" cy="1654577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 flipH="1" flipV="1">
            <a:off x="2482877" y="3638330"/>
            <a:ext cx="10366" cy="2958256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 flipV="1">
            <a:off x="7029901" y="3628498"/>
            <a:ext cx="10366" cy="2958256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 flipV="1">
            <a:off x="9250178" y="3604833"/>
            <a:ext cx="10366" cy="2958256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Заголовок 1"/>
          <p:cNvSpPr txBox="1">
            <a:spLocks/>
          </p:cNvSpPr>
          <p:nvPr/>
        </p:nvSpPr>
        <p:spPr>
          <a:xfrm>
            <a:off x="3575175" y="268876"/>
            <a:ext cx="7560450" cy="615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The Termoros Group </a:t>
            </a:r>
            <a:endParaRPr lang="ru-RU" sz="2800" dirty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35642" y="3610528"/>
            <a:ext cx="23538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Manufacturing in Russia</a:t>
            </a:r>
            <a:r>
              <a:rPr lang="ru-RU" sz="1500" dirty="0" smtClean="0"/>
              <a:t/>
            </a:r>
            <a:br>
              <a:rPr lang="ru-RU" sz="1500" dirty="0" smtClean="0"/>
            </a:br>
            <a:endParaRPr lang="en-US" sz="15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 smtClean="0"/>
              <a:t>High-tech </a:t>
            </a:r>
            <a:r>
              <a:rPr lang="en-US" sz="1500" dirty="0" err="1"/>
              <a:t>Gekon</a:t>
            </a:r>
            <a:r>
              <a:rPr lang="en-US" sz="1500" dirty="0"/>
              <a:t> and </a:t>
            </a:r>
            <a:r>
              <a:rPr lang="en-US" sz="1500" dirty="0" err="1" smtClean="0"/>
              <a:t>JagaRus</a:t>
            </a:r>
            <a:r>
              <a:rPr lang="en-US" sz="1500" dirty="0" smtClean="0"/>
              <a:t> convectors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 smtClean="0"/>
              <a:t>Convectors grids</a:t>
            </a:r>
            <a:endParaRPr lang="ru-RU" sz="15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 err="1" smtClean="0"/>
              <a:t>Gekon</a:t>
            </a:r>
            <a:r>
              <a:rPr lang="en-US" sz="1500" dirty="0" smtClean="0"/>
              <a:t> collector’s junction’s with heat meters</a:t>
            </a:r>
            <a:endParaRPr lang="ru-RU" sz="15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 err="1" smtClean="0"/>
              <a:t>TermoFAR</a:t>
            </a:r>
            <a:r>
              <a:rPr lang="en-US" sz="1500" dirty="0" smtClean="0"/>
              <a:t> heat floor junction’s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8885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544664" y="1639514"/>
            <a:ext cx="412011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700" dirty="0" smtClean="0">
                <a:cs typeface="Arial" panose="020B0604020202020204" pitchFamily="34" charset="0"/>
              </a:rPr>
              <a:t>All necessary licenses and permits for conducting design, construction and installation work as a subcontractor or technical supervisor, as well as for providing after-sales service support of installed equipment.</a:t>
            </a:r>
          </a:p>
          <a:p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Our engineering equipment successfully passed tests in </a:t>
            </a:r>
            <a:r>
              <a:rPr lang="en-US" sz="1700" dirty="0">
                <a:ea typeface="Calibri" panose="020F0502020204030204" pitchFamily="34" charset="0"/>
                <a:cs typeface="Arial" panose="020B0604020202020204" pitchFamily="34" charset="0"/>
              </a:rPr>
              <a:t>the Russian Research and Development Institute of Sanitary Engineering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Our products are certified by the Russian </a:t>
            </a:r>
            <a:r>
              <a:rPr lang="en-US" sz="1600" dirty="0"/>
              <a:t>Federation State Committee for </a:t>
            </a:r>
            <a:r>
              <a:rPr lang="en-US" sz="1600" dirty="0" smtClean="0"/>
              <a:t>Standardization, and recommended for use in Russia.</a:t>
            </a:r>
            <a:endParaRPr lang="ru-RU" sz="1700" dirty="0" smtClean="0">
              <a:cs typeface="Arial" panose="020B0604020202020204" pitchFamily="34" charset="0"/>
            </a:endParaRPr>
          </a:p>
          <a:p>
            <a:endParaRPr lang="ru-RU" sz="1700" dirty="0"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1" y="1639514"/>
            <a:ext cx="3324713" cy="45724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32" y="1609551"/>
            <a:ext cx="3338822" cy="459186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Certificates and permission documentation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24" y="1650071"/>
            <a:ext cx="3218056" cy="455134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19635" y="276491"/>
            <a:ext cx="8835193" cy="6151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Brands we offer</a:t>
            </a:r>
            <a:endParaRPr lang="ru-RU" sz="2800" dirty="0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  <p:pic>
        <p:nvPicPr>
          <p:cNvPr id="69" name="Рисунок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588" y="4382530"/>
            <a:ext cx="1914622" cy="259390"/>
          </a:xfrm>
          <a:prstGeom prst="rect">
            <a:avLst/>
          </a:prstGeom>
        </p:spPr>
      </p:pic>
      <p:pic>
        <p:nvPicPr>
          <p:cNvPr id="70" name="Рисунок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225" y="5239558"/>
            <a:ext cx="1175846" cy="390391"/>
          </a:xfrm>
          <a:prstGeom prst="rect">
            <a:avLst/>
          </a:prstGeom>
        </p:spPr>
      </p:pic>
      <p:pic>
        <p:nvPicPr>
          <p:cNvPr id="71" name="Рисунок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51" y="2498138"/>
            <a:ext cx="1205423" cy="387377"/>
          </a:xfrm>
          <a:prstGeom prst="rect">
            <a:avLst/>
          </a:prstGeom>
        </p:spPr>
      </p:pic>
      <p:pic>
        <p:nvPicPr>
          <p:cNvPr id="72" name="Рисунок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5" y="6068994"/>
            <a:ext cx="1750713" cy="386387"/>
          </a:xfrm>
          <a:prstGeom prst="rect">
            <a:avLst/>
          </a:prstGeom>
        </p:spPr>
      </p:pic>
      <p:pic>
        <p:nvPicPr>
          <p:cNvPr id="73" name="Рисунок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1" y="4396298"/>
            <a:ext cx="1814364" cy="392469"/>
          </a:xfrm>
          <a:prstGeom prst="rect">
            <a:avLst/>
          </a:prstGeom>
        </p:spPr>
      </p:pic>
      <p:pic>
        <p:nvPicPr>
          <p:cNvPr id="74" name="Рисунок 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07" y="6058617"/>
            <a:ext cx="1541191" cy="783656"/>
          </a:xfrm>
          <a:prstGeom prst="rect">
            <a:avLst/>
          </a:prstGeom>
        </p:spPr>
      </p:pic>
      <p:pic>
        <p:nvPicPr>
          <p:cNvPr id="75" name="Рисунок 7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78" y="3492615"/>
            <a:ext cx="1992768" cy="421212"/>
          </a:xfrm>
          <a:prstGeom prst="rect">
            <a:avLst/>
          </a:prstGeom>
        </p:spPr>
      </p:pic>
      <p:pic>
        <p:nvPicPr>
          <p:cNvPr id="76" name="Рисунок 7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62" y="3229949"/>
            <a:ext cx="1293777" cy="739302"/>
          </a:xfrm>
          <a:prstGeom prst="rect">
            <a:avLst/>
          </a:prstGeom>
        </p:spPr>
      </p:pic>
      <p:pic>
        <p:nvPicPr>
          <p:cNvPr id="77" name="Рисунок 7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6" y="5242021"/>
            <a:ext cx="1756642" cy="349928"/>
          </a:xfrm>
          <a:prstGeom prst="rect">
            <a:avLst/>
          </a:prstGeom>
        </p:spPr>
      </p:pic>
      <p:pic>
        <p:nvPicPr>
          <p:cNvPr id="78" name="Рисунок 7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4" y="1401057"/>
            <a:ext cx="1138037" cy="685035"/>
          </a:xfrm>
          <a:prstGeom prst="rect">
            <a:avLst/>
          </a:prstGeom>
        </p:spPr>
      </p:pic>
      <p:pic>
        <p:nvPicPr>
          <p:cNvPr id="79" name="Рисунок 7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113" y="5143675"/>
            <a:ext cx="1075357" cy="627135"/>
          </a:xfrm>
          <a:prstGeom prst="rect">
            <a:avLst/>
          </a:prstGeom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61" y="1611552"/>
            <a:ext cx="1685976" cy="448912"/>
          </a:xfrm>
          <a:prstGeom prst="rect">
            <a:avLst/>
          </a:prstGeom>
        </p:spPr>
      </p:pic>
      <p:pic>
        <p:nvPicPr>
          <p:cNvPr id="81" name="Рисунок 8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77" y="4239009"/>
            <a:ext cx="1676548" cy="645471"/>
          </a:xfrm>
          <a:prstGeom prst="rect">
            <a:avLst/>
          </a:prstGeom>
        </p:spPr>
      </p:pic>
      <p:pic>
        <p:nvPicPr>
          <p:cNvPr id="82" name="Рисунок 8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89820" y="5852877"/>
            <a:ext cx="1288198" cy="597417"/>
          </a:xfrm>
          <a:prstGeom prst="rect">
            <a:avLst/>
          </a:prstGeom>
        </p:spPr>
      </p:pic>
      <p:pic>
        <p:nvPicPr>
          <p:cNvPr id="83" name="Рисунок 8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4346" y="1244836"/>
            <a:ext cx="637180" cy="917154"/>
          </a:xfrm>
          <a:prstGeom prst="rect">
            <a:avLst/>
          </a:prstGeom>
        </p:spPr>
      </p:pic>
      <p:pic>
        <p:nvPicPr>
          <p:cNvPr id="84" name="Рисунок 8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7844" y="4447629"/>
            <a:ext cx="1363448" cy="341761"/>
          </a:xfrm>
          <a:prstGeom prst="rect">
            <a:avLst/>
          </a:prstGeom>
        </p:spPr>
      </p:pic>
      <p:pic>
        <p:nvPicPr>
          <p:cNvPr id="85" name="Рисунок 8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15155" y="6127190"/>
            <a:ext cx="796434" cy="361268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43566" y="2336533"/>
            <a:ext cx="737033" cy="829162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47" y="5262424"/>
            <a:ext cx="1181937" cy="421558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19418" y="5274713"/>
            <a:ext cx="2484163" cy="365061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67" y="1583672"/>
            <a:ext cx="1605469" cy="483176"/>
          </a:xfrm>
          <a:prstGeom prst="rect">
            <a:avLst/>
          </a:prstGeom>
        </p:spPr>
      </p:pic>
      <p:pic>
        <p:nvPicPr>
          <p:cNvPr id="91" name="Рисунок 9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89" y="2379149"/>
            <a:ext cx="1579672" cy="720331"/>
          </a:xfrm>
          <a:prstGeom prst="rect">
            <a:avLst/>
          </a:prstGeom>
        </p:spPr>
      </p:pic>
      <p:pic>
        <p:nvPicPr>
          <p:cNvPr id="92" name="Рисунок 9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63" y="1262379"/>
            <a:ext cx="1113808" cy="940318"/>
          </a:xfrm>
          <a:prstGeom prst="rect">
            <a:avLst/>
          </a:prstGeom>
        </p:spPr>
      </p:pic>
      <p:pic>
        <p:nvPicPr>
          <p:cNvPr id="93" name="Рисунок 9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47" y="1369377"/>
            <a:ext cx="1454435" cy="804283"/>
          </a:xfrm>
          <a:prstGeom prst="rect">
            <a:avLst/>
          </a:prstGeom>
        </p:spPr>
      </p:pic>
      <p:pic>
        <p:nvPicPr>
          <p:cNvPr id="94" name="Рисунок 9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4" y="3538544"/>
            <a:ext cx="1147816" cy="373294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64" y="2210773"/>
            <a:ext cx="1970392" cy="985196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62" y="5092711"/>
            <a:ext cx="734011" cy="734011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432" y="3452908"/>
            <a:ext cx="1687038" cy="369953"/>
          </a:xfrm>
          <a:prstGeom prst="rect">
            <a:avLst/>
          </a:prstGeom>
        </p:spPr>
      </p:pic>
      <p:pic>
        <p:nvPicPr>
          <p:cNvPr id="104" name="Рисунок 10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6" y="2267628"/>
            <a:ext cx="1085891" cy="603450"/>
          </a:xfrm>
          <a:prstGeom prst="rect">
            <a:avLst/>
          </a:prstGeom>
        </p:spPr>
      </p:pic>
      <p:pic>
        <p:nvPicPr>
          <p:cNvPr id="105" name="Рисунок 10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93" y="4403373"/>
            <a:ext cx="1845943" cy="358641"/>
          </a:xfrm>
          <a:prstGeom prst="rect">
            <a:avLst/>
          </a:prstGeom>
        </p:spPr>
      </p:pic>
      <p:pic>
        <p:nvPicPr>
          <p:cNvPr id="106" name="Рисунок 105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64" y="6151585"/>
            <a:ext cx="1483809" cy="329394"/>
          </a:xfrm>
          <a:prstGeom prst="rect">
            <a:avLst/>
          </a:prstGeom>
        </p:spPr>
      </p:pic>
      <p:pic>
        <p:nvPicPr>
          <p:cNvPr id="107" name="Рисунок 10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41" y="5900711"/>
            <a:ext cx="1681048" cy="700437"/>
          </a:xfrm>
          <a:prstGeom prst="rect">
            <a:avLst/>
          </a:prstGeom>
        </p:spPr>
      </p:pic>
      <p:pic>
        <p:nvPicPr>
          <p:cNvPr id="108" name="Рисунок 10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87" y="2434902"/>
            <a:ext cx="1612373" cy="527159"/>
          </a:xfrm>
          <a:prstGeom prst="rect">
            <a:avLst/>
          </a:prstGeom>
        </p:spPr>
      </p:pic>
      <p:pic>
        <p:nvPicPr>
          <p:cNvPr id="109" name="Picture 2" descr="https://www.termoros.com/upload/resize_cache/iblock/d83/500_300_175511db9cefbc414a902a46f1b8fae16/henco_logo_min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63" y="3419404"/>
            <a:ext cx="1542334" cy="54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https://www.termoros.com/upload/resize_cache/iblock/f1c/500_300_175511db9cefbc414a902a46f1b8fae16/meib_logo_bez_tagline_out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496" y="3399593"/>
            <a:ext cx="1341092" cy="3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https://www.termoros.com/upload/resize_cache/iblock/c72/500_300_175511db9cefbc414a902a46f1b8fae16/wilo_logo_2013_p334_01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4" y="2303725"/>
            <a:ext cx="1275845" cy="6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77349" y="217736"/>
            <a:ext cx="8835193" cy="61517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International awards received by our products </a:t>
            </a:r>
            <a:r>
              <a:rPr lang="en-US" sz="2800" dirty="0"/>
              <a:t>for design, environmental friendliness and energy </a:t>
            </a:r>
            <a:r>
              <a:rPr lang="en-US" sz="2800" dirty="0" smtClean="0"/>
              <a:t>efficiency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9" y="4762727"/>
            <a:ext cx="2288815" cy="171661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  <a:softEdge rad="112500"/>
          </a:effec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776" y="1526360"/>
            <a:ext cx="1285807" cy="127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84" y="2962682"/>
            <a:ext cx="2304653" cy="143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" y="1648191"/>
            <a:ext cx="1745475" cy="246945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32" y="1648191"/>
            <a:ext cx="1752192" cy="24789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95" y="1648192"/>
            <a:ext cx="1772144" cy="2469450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6835304" y="1662525"/>
            <a:ext cx="1718438" cy="246235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72" y="4438922"/>
            <a:ext cx="1545658" cy="217027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cxnSp>
        <p:nvCxnSpPr>
          <p:cNvPr id="15" name="Прямая соединительная линия 14"/>
          <p:cNvCxnSpPr/>
          <p:nvPr/>
        </p:nvCxnSpPr>
        <p:spPr>
          <a:xfrm>
            <a:off x="3704024" y="912175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41294"/>
              </p:ext>
            </p:extLst>
          </p:nvPr>
        </p:nvGraphicFramePr>
        <p:xfrm>
          <a:off x="3977963" y="4442264"/>
          <a:ext cx="3059113" cy="216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Acrobat Document" r:id="rId12" imgW="3058788" imgH="2167278" progId="AcroExch.Document.DC">
                  <p:embed/>
                </p:oleObj>
              </mc:Choice>
              <mc:Fallback>
                <p:oleObj name="Acrobat Document" r:id="rId12" imgW="3058788" imgH="216727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77963" y="4442264"/>
                        <a:ext cx="3059113" cy="216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2" y="1974170"/>
            <a:ext cx="2685497" cy="179033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39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570192" y="257366"/>
            <a:ext cx="8835193" cy="6151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Education Opportunities for </a:t>
            </a:r>
            <a:r>
              <a:rPr lang="en-US" sz="2800" dirty="0" err="1" smtClean="0"/>
              <a:t>Termoros</a:t>
            </a:r>
            <a:r>
              <a:rPr lang="en-US" sz="2800" dirty="0" smtClean="0"/>
              <a:t> partners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441695" y="1835324"/>
            <a:ext cx="54447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More than </a:t>
            </a: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50 training events </a:t>
            </a: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at production </a:t>
            </a: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sites in Italy and Belgium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were organized, which were attended by </a:t>
            </a: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more than 1000 representatives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of our partners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16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Weekly technical training webinars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for technicians of our partners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Annual </a:t>
            </a: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education </a:t>
            </a: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conferences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for our key partners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Regular technical training seminars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Termoros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offices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and in the offices of our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partners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Sales trainings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for key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Termoros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partners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547" y="1311414"/>
            <a:ext cx="573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We help our partners to develop technical and management skills. 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0" y="1974170"/>
            <a:ext cx="2673140" cy="1789200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1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228168"/>
            <a:ext cx="2634055" cy="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7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656</Words>
  <Application>Microsoft Office PowerPoint</Application>
  <PresentationFormat>Широкоэкранный</PresentationFormat>
  <Paragraphs>144</Paragraphs>
  <Slides>11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Тема Office</vt:lpstr>
      <vt:lpstr>Acrobat Document</vt:lpstr>
      <vt:lpstr>Презентация PowerPoint</vt:lpstr>
      <vt:lpstr>The Termoros Group </vt:lpstr>
      <vt:lpstr>The Termoros Group </vt:lpstr>
      <vt:lpstr>Termoros locations</vt:lpstr>
      <vt:lpstr>Презентация PowerPoint</vt:lpstr>
      <vt:lpstr>Certificates and permission documentation</vt:lpstr>
      <vt:lpstr>Brands we offer</vt:lpstr>
      <vt:lpstr>International awards received by our products for design, environmental friendliness and energy efficiency</vt:lpstr>
      <vt:lpstr>Education Opportunities for Termoros partners</vt:lpstr>
      <vt:lpstr>Over 10,000 construction projects using Termoros equipment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Svetlana Kulikova</dc:creator>
  <cp:lastModifiedBy>Anna Dmitrieva</cp:lastModifiedBy>
  <cp:revision>149</cp:revision>
  <cp:lastPrinted>2018-02-01T10:52:51Z</cp:lastPrinted>
  <dcterms:created xsi:type="dcterms:W3CDTF">2015-05-04T08:03:29Z</dcterms:created>
  <dcterms:modified xsi:type="dcterms:W3CDTF">2018-05-31T13:10:36Z</dcterms:modified>
</cp:coreProperties>
</file>